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82" r:id="rId4"/>
    <p:sldId id="325" r:id="rId5"/>
    <p:sldId id="377" r:id="rId6"/>
    <p:sldId id="289" r:id="rId7"/>
    <p:sldId id="376" r:id="rId8"/>
    <p:sldId id="375" r:id="rId9"/>
    <p:sldId id="326" r:id="rId10"/>
    <p:sldId id="378" r:id="rId11"/>
    <p:sldId id="379" r:id="rId12"/>
    <p:sldId id="380" r:id="rId13"/>
    <p:sldId id="381" r:id="rId14"/>
    <p:sldId id="383" r:id="rId15"/>
    <p:sldId id="384" r:id="rId16"/>
    <p:sldId id="330" r:id="rId17"/>
    <p:sldId id="329" r:id="rId18"/>
    <p:sldId id="387" r:id="rId19"/>
    <p:sldId id="388" r:id="rId20"/>
    <p:sldId id="333" r:id="rId21"/>
    <p:sldId id="385" r:id="rId22"/>
    <p:sldId id="334" r:id="rId23"/>
    <p:sldId id="400" r:id="rId24"/>
    <p:sldId id="402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35" r:id="rId33"/>
    <p:sldId id="336" r:id="rId34"/>
    <p:sldId id="397" r:id="rId35"/>
    <p:sldId id="398" r:id="rId36"/>
    <p:sldId id="399" r:id="rId37"/>
    <p:sldId id="401" r:id="rId38"/>
    <p:sldId id="337" r:id="rId39"/>
    <p:sldId id="364" r:id="rId40"/>
    <p:sldId id="365" r:id="rId41"/>
    <p:sldId id="366" r:id="rId42"/>
    <p:sldId id="367" r:id="rId43"/>
    <p:sldId id="340" r:id="rId44"/>
    <p:sldId id="338" r:id="rId45"/>
    <p:sldId id="374" r:id="rId46"/>
    <p:sldId id="368" r:id="rId47"/>
    <p:sldId id="369" r:id="rId48"/>
    <p:sldId id="370" r:id="rId49"/>
    <p:sldId id="371" r:id="rId50"/>
    <p:sldId id="372" r:id="rId51"/>
    <p:sldId id="373" r:id="rId52"/>
    <p:sldId id="319" r:id="rId53"/>
    <p:sldId id="320" r:id="rId54"/>
    <p:sldId id="321" r:id="rId55"/>
    <p:sldId id="322" r:id="rId56"/>
    <p:sldId id="323" r:id="rId57"/>
    <p:sldId id="347" r:id="rId58"/>
    <p:sldId id="350" r:id="rId59"/>
    <p:sldId id="351" r:id="rId60"/>
    <p:sldId id="352" r:id="rId61"/>
    <p:sldId id="353" r:id="rId62"/>
    <p:sldId id="348" r:id="rId63"/>
    <p:sldId id="349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403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2387600"/>
          </a:xfrm>
          <a:noFill/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>
                    <a:alpha val="99000"/>
                  </a:schemeClr>
                </a:solidFill>
              </a:rPr>
              <a:t> </a:t>
            </a:r>
            <a:r>
              <a:rPr lang="en-US" sz="5400" b="1" dirty="0">
                <a:solidFill>
                  <a:schemeClr val="tx1">
                    <a:alpha val="99000"/>
                  </a:schemeClr>
                </a:solidFill>
              </a:rPr>
              <a:t>M</a:t>
            </a:r>
            <a:r>
              <a:rPr lang="en-US" sz="5400" b="1" dirty="0" smtClean="0">
                <a:solidFill>
                  <a:schemeClr val="tx1">
                    <a:alpha val="99000"/>
                  </a:schemeClr>
                </a:solidFill>
              </a:rPr>
              <a:t>anagement of STEMI</a:t>
            </a:r>
            <a:endParaRPr lang="en-US" sz="5400" b="1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02038"/>
            <a:ext cx="7848600" cy="1655762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   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</a:t>
            </a: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Muzammil</a:t>
            </a:r>
            <a:r>
              <a:rPr lang="en-US" sz="2400" dirty="0" smtClean="0"/>
              <a:t> </a:t>
            </a:r>
            <a:r>
              <a:rPr lang="en-US" sz="2400" smtClean="0"/>
              <a:t>Musthafa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INITIAL DIAGNOSIS</a:t>
            </a:r>
            <a:endParaRPr lang="en-IN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24000"/>
            <a:ext cx="6076949" cy="5029199"/>
          </a:xfrm>
        </p:spPr>
      </p:pic>
    </p:spTree>
    <p:extLst>
      <p:ext uri="{BB962C8B-B14F-4D97-AF65-F5344CB8AC3E}">
        <p14:creationId xmlns:p14="http://schemas.microsoft.com/office/powerpoint/2010/main" val="3479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86700" cy="1325563"/>
          </a:xfrm>
        </p:spPr>
        <p:txBody>
          <a:bodyPr>
            <a:normAutofit/>
          </a:bodyPr>
          <a:lstStyle/>
          <a:p>
            <a:r>
              <a:rPr lang="en-IN" dirty="0" smtClean="0"/>
              <a:t>RELIEF OF PAIN, BREATHLESSNESS AND ANXIETY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86700" cy="4800599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Pain relief—paramount importance</a:t>
            </a:r>
          </a:p>
          <a:p>
            <a:pPr marL="0" indent="0">
              <a:buNone/>
            </a:pPr>
            <a:r>
              <a:rPr lang="en-IN" dirty="0" smtClean="0"/>
              <a:t>Increase </a:t>
            </a:r>
            <a:r>
              <a:rPr lang="en-IN" dirty="0" err="1" smtClean="0"/>
              <a:t>symphathetic</a:t>
            </a:r>
            <a:r>
              <a:rPr lang="en-IN" dirty="0" smtClean="0"/>
              <a:t> activation</a:t>
            </a:r>
          </a:p>
          <a:p>
            <a:pPr marL="0" indent="0">
              <a:buNone/>
            </a:pPr>
            <a:r>
              <a:rPr lang="en-IN" dirty="0" smtClean="0"/>
              <a:t>Increase </a:t>
            </a:r>
            <a:r>
              <a:rPr lang="en-IN" dirty="0" err="1" smtClean="0"/>
              <a:t>vasoconstricton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Increase workload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IV </a:t>
            </a:r>
            <a:r>
              <a:rPr lang="en-IN" dirty="0" err="1" smtClean="0"/>
              <a:t>opiods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Morphine</a:t>
            </a:r>
          </a:p>
          <a:p>
            <a:pPr marL="0" indent="0">
              <a:buNone/>
            </a:pPr>
            <a:r>
              <a:rPr lang="en-IN" dirty="0" smtClean="0"/>
              <a:t>But diminished effects of </a:t>
            </a:r>
            <a:r>
              <a:rPr lang="en-IN" dirty="0" err="1" smtClean="0"/>
              <a:t>clopidogrel</a:t>
            </a:r>
            <a:r>
              <a:rPr lang="en-IN" dirty="0" smtClean="0"/>
              <a:t>, </a:t>
            </a:r>
            <a:r>
              <a:rPr lang="en-IN" dirty="0" err="1" smtClean="0"/>
              <a:t>prasugrel</a:t>
            </a:r>
            <a:r>
              <a:rPr lang="en-IN" dirty="0" smtClean="0"/>
              <a:t> and </a:t>
            </a:r>
            <a:r>
              <a:rPr lang="en-IN" dirty="0" err="1" smtClean="0"/>
              <a:t>ticagrelor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Hypoxia– oxygen indicated when SaO2 &lt; 90%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Anxiety relief –by benzodiazepines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78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8058150" cy="6340474"/>
          </a:xfrm>
        </p:spPr>
      </p:pic>
    </p:spTree>
    <p:extLst>
      <p:ext uri="{BB962C8B-B14F-4D97-AF65-F5344CB8AC3E}">
        <p14:creationId xmlns:p14="http://schemas.microsoft.com/office/powerpoint/2010/main" val="23319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Cardiac arrest  and unresponsive pts..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Many death –VF</a:t>
            </a:r>
          </a:p>
          <a:p>
            <a:r>
              <a:rPr lang="en-IN" dirty="0" smtClean="0"/>
              <a:t>Defibrillation equipment –must</a:t>
            </a:r>
          </a:p>
          <a:p>
            <a:r>
              <a:rPr lang="en-IN" dirty="0" smtClean="0"/>
              <a:t>Trained persons with BLS and ACLS</a:t>
            </a:r>
          </a:p>
          <a:p>
            <a:r>
              <a:rPr lang="en-IN" dirty="0" smtClean="0"/>
              <a:t>Primary </a:t>
            </a:r>
            <a:r>
              <a:rPr lang="en-IN" dirty="0" err="1" smtClean="0"/>
              <a:t>pci</a:t>
            </a:r>
            <a:r>
              <a:rPr lang="en-IN" dirty="0" smtClean="0"/>
              <a:t> –choice of treatment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In </a:t>
            </a:r>
            <a:r>
              <a:rPr lang="en-IN" dirty="0" err="1" smtClean="0"/>
              <a:t>pts</a:t>
            </a:r>
            <a:r>
              <a:rPr lang="en-IN" dirty="0" smtClean="0"/>
              <a:t> with high clinical probability of coronary occlusions—unresponsive </a:t>
            </a:r>
            <a:r>
              <a:rPr lang="en-IN" dirty="0" err="1" smtClean="0"/>
              <a:t>pts</a:t>
            </a:r>
            <a:r>
              <a:rPr lang="en-IN" dirty="0" smtClean="0"/>
              <a:t>—coronary angiography is urgent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But to exclude</a:t>
            </a:r>
          </a:p>
          <a:p>
            <a:r>
              <a:rPr lang="en-IN" dirty="0" smtClean="0"/>
              <a:t>PE</a:t>
            </a:r>
          </a:p>
          <a:p>
            <a:r>
              <a:rPr lang="en-IN" dirty="0" smtClean="0"/>
              <a:t>Drug</a:t>
            </a:r>
          </a:p>
          <a:p>
            <a:r>
              <a:rPr lang="en-IN" dirty="0" err="1" smtClean="0"/>
              <a:t>Cva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Resp</a:t>
            </a:r>
            <a:r>
              <a:rPr lang="en-IN" dirty="0" smtClean="0"/>
              <a:t> failure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33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In patients with poor neurological outcome</a:t>
            </a:r>
          </a:p>
          <a:p>
            <a:endParaRPr lang="en-IN" dirty="0"/>
          </a:p>
          <a:p>
            <a:r>
              <a:rPr lang="en-IN" dirty="0" smtClean="0"/>
              <a:t>Late presentation to hospital</a:t>
            </a:r>
          </a:p>
          <a:p>
            <a:r>
              <a:rPr lang="en-IN" dirty="0" smtClean="0"/>
              <a:t>&gt;20m ACLS</a:t>
            </a:r>
          </a:p>
          <a:p>
            <a:r>
              <a:rPr lang="en-IN" dirty="0" smtClean="0"/>
              <a:t>Non </a:t>
            </a:r>
            <a:r>
              <a:rPr lang="en-IN" dirty="0" err="1" smtClean="0"/>
              <a:t>shockable</a:t>
            </a:r>
            <a:r>
              <a:rPr lang="en-IN" dirty="0" smtClean="0"/>
              <a:t> rhythm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Angiography and subsequent revascularisation—poor outcome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1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Unconcious</a:t>
            </a:r>
            <a:r>
              <a:rPr lang="en-IN" dirty="0" smtClean="0"/>
              <a:t> </a:t>
            </a:r>
            <a:r>
              <a:rPr lang="en-IN" dirty="0" err="1" smtClean="0"/>
              <a:t>pts</a:t>
            </a:r>
            <a:endParaRPr lang="en-IN" dirty="0" smtClean="0"/>
          </a:p>
          <a:p>
            <a:r>
              <a:rPr lang="en-IN" dirty="0" err="1" smtClean="0"/>
              <a:t>Targetted</a:t>
            </a:r>
            <a:r>
              <a:rPr lang="en-IN" dirty="0" smtClean="0"/>
              <a:t> temp—32—36 C</a:t>
            </a:r>
          </a:p>
          <a:p>
            <a:pPr marL="0" indent="0">
              <a:buNone/>
            </a:pPr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Hypothermia—decreased effects of </a:t>
            </a:r>
            <a:r>
              <a:rPr lang="en-IN" dirty="0" err="1" smtClean="0"/>
              <a:t>prasugrel</a:t>
            </a:r>
            <a:r>
              <a:rPr lang="en-IN" dirty="0" smtClean="0"/>
              <a:t>, </a:t>
            </a:r>
            <a:r>
              <a:rPr lang="en-IN" dirty="0" err="1" smtClean="0"/>
              <a:t>clopidogrel</a:t>
            </a:r>
            <a:r>
              <a:rPr lang="en-IN" dirty="0" smtClean="0"/>
              <a:t> and </a:t>
            </a:r>
            <a:r>
              <a:rPr lang="en-IN" dirty="0" err="1" smtClean="0"/>
              <a:t>ticagrelor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Metabolic conversion of </a:t>
            </a:r>
            <a:r>
              <a:rPr lang="en-IN" dirty="0" err="1" smtClean="0"/>
              <a:t>clopidogrel</a:t>
            </a:r>
            <a:r>
              <a:rPr lang="en-IN" dirty="0" smtClean="0"/>
              <a:t> delayed.</a:t>
            </a:r>
          </a:p>
        </p:txBody>
      </p:sp>
    </p:spTree>
    <p:extLst>
      <p:ext uri="{BB962C8B-B14F-4D97-AF65-F5344CB8AC3E}">
        <p14:creationId xmlns:p14="http://schemas.microsoft.com/office/powerpoint/2010/main" val="15136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Prehospital</a:t>
            </a:r>
            <a:r>
              <a:rPr lang="en-IN" dirty="0" smtClean="0"/>
              <a:t>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Treatment Delays are common in management of STEMI</a:t>
            </a:r>
          </a:p>
          <a:p>
            <a:r>
              <a:rPr lang="en-IN" dirty="0" smtClean="0"/>
              <a:t>To minimise delay-increase public awareness –to recognise symptoms of AMI</a:t>
            </a:r>
          </a:p>
          <a:p>
            <a:r>
              <a:rPr lang="en-IN" dirty="0" smtClean="0"/>
              <a:t>EMS-to diagnose STEMI should be &lt;10 </a:t>
            </a:r>
            <a:r>
              <a:rPr lang="en-IN" dirty="0" err="1" smtClean="0"/>
              <a:t>mins</a:t>
            </a:r>
            <a:endParaRPr lang="en-IN" dirty="0" smtClean="0"/>
          </a:p>
          <a:p>
            <a:r>
              <a:rPr lang="en-IN" dirty="0" smtClean="0"/>
              <a:t>Following diagnosis-immediate activation of </a:t>
            </a:r>
            <a:r>
              <a:rPr lang="en-IN" dirty="0" err="1" smtClean="0"/>
              <a:t>cath</a:t>
            </a:r>
            <a:r>
              <a:rPr lang="en-IN" dirty="0" smtClean="0"/>
              <a:t> lab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951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/>
              <a:t>PREHOSPITAL</a:t>
            </a:r>
            <a:r>
              <a:rPr lang="en-IN" dirty="0" smtClean="0"/>
              <a:t> </a:t>
            </a:r>
            <a:r>
              <a:rPr lang="en-IN" b="1" dirty="0" smtClean="0"/>
              <a:t>CARE</a:t>
            </a:r>
            <a:endParaRPr lang="en-IN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81800" cy="5257800"/>
          </a:xfrm>
        </p:spPr>
      </p:pic>
    </p:spTree>
    <p:extLst>
      <p:ext uri="{BB962C8B-B14F-4D97-AF65-F5344CB8AC3E}">
        <p14:creationId xmlns:p14="http://schemas.microsoft.com/office/powerpoint/2010/main" val="20332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NON PCI capable hospital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90688"/>
            <a:ext cx="6553199" cy="4862511"/>
          </a:xfrm>
        </p:spPr>
      </p:pic>
    </p:spTree>
    <p:extLst>
      <p:ext uri="{BB962C8B-B14F-4D97-AF65-F5344CB8AC3E}">
        <p14:creationId xmlns:p14="http://schemas.microsoft.com/office/powerpoint/2010/main" val="37768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6019800" cy="6477000"/>
          </a:xfrm>
        </p:spPr>
      </p:pic>
    </p:spTree>
    <p:extLst>
      <p:ext uri="{BB962C8B-B14F-4D97-AF65-F5344CB8AC3E}">
        <p14:creationId xmlns:p14="http://schemas.microsoft.com/office/powerpoint/2010/main" val="38312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ACS</a:t>
            </a:r>
          </a:p>
          <a:p>
            <a:r>
              <a:rPr lang="en-IN" dirty="0" smtClean="0"/>
              <a:t>Spectrum of conditions </a:t>
            </a:r>
          </a:p>
          <a:p>
            <a:r>
              <a:rPr lang="en-IN" dirty="0" smtClean="0"/>
              <a:t>Abrupt reduction in blood flow through the coronary circulation</a:t>
            </a:r>
          </a:p>
          <a:p>
            <a:r>
              <a:rPr lang="en-IN" dirty="0" smtClean="0"/>
              <a:t>Myocardial ischemia or infarction</a:t>
            </a:r>
          </a:p>
          <a:p>
            <a:endParaRPr lang="en-IN" dirty="0"/>
          </a:p>
          <a:p>
            <a:r>
              <a:rPr lang="en-IN" dirty="0" smtClean="0"/>
              <a:t>NSTEACS</a:t>
            </a:r>
          </a:p>
          <a:p>
            <a:r>
              <a:rPr lang="en-IN" dirty="0" smtClean="0"/>
              <a:t>STEMI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96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6"/>
            <a:ext cx="4094328" cy="63404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78" y="365126"/>
            <a:ext cx="3963822" cy="64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Occluded Artery TRIAL</a:t>
            </a:r>
          </a:p>
          <a:p>
            <a:pPr marL="0" indent="0">
              <a:buNone/>
            </a:pPr>
            <a:r>
              <a:rPr lang="en-IN" b="1" dirty="0" smtClean="0"/>
              <a:t>NEJM DEC 2006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RCT</a:t>
            </a:r>
          </a:p>
          <a:p>
            <a:pPr marL="0" indent="0">
              <a:buNone/>
            </a:pPr>
            <a:r>
              <a:rPr lang="en-IN" dirty="0" smtClean="0"/>
              <a:t>n-2166</a:t>
            </a:r>
          </a:p>
          <a:p>
            <a:r>
              <a:rPr lang="en-IN" dirty="0" smtClean="0"/>
              <a:t>stable </a:t>
            </a:r>
            <a:r>
              <a:rPr lang="en-IN" dirty="0"/>
              <a:t>patients </a:t>
            </a:r>
            <a:endParaRPr lang="en-IN" dirty="0" smtClean="0"/>
          </a:p>
          <a:p>
            <a:r>
              <a:rPr lang="en-IN" dirty="0" smtClean="0"/>
              <a:t>persistent </a:t>
            </a:r>
            <a:r>
              <a:rPr lang="en-IN" dirty="0"/>
              <a:t>occlusion of the </a:t>
            </a:r>
            <a:r>
              <a:rPr lang="en-IN" dirty="0" smtClean="0"/>
              <a:t>IRA 3–28 </a:t>
            </a:r>
            <a:r>
              <a:rPr lang="en-IN" dirty="0"/>
              <a:t>days after </a:t>
            </a:r>
            <a:r>
              <a:rPr lang="en-IN" dirty="0" smtClean="0"/>
              <a:t>MI</a:t>
            </a:r>
          </a:p>
          <a:p>
            <a:r>
              <a:rPr lang="en-IN" dirty="0" smtClean="0"/>
              <a:t>no </a:t>
            </a:r>
            <a:r>
              <a:rPr lang="en-IN" dirty="0"/>
              <a:t>clinical benefit from routine coronary </a:t>
            </a:r>
            <a:r>
              <a:rPr lang="en-IN" dirty="0" smtClean="0"/>
              <a:t>intervention than with OMT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33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PRIMARY PCI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RADIAL approach—MATRIX TRIAL</a:t>
            </a:r>
          </a:p>
          <a:p>
            <a:r>
              <a:rPr lang="en-IN" dirty="0" smtClean="0"/>
              <a:t>8404 patients</a:t>
            </a:r>
          </a:p>
          <a:p>
            <a:pPr marL="0" indent="0">
              <a:buNone/>
            </a:pPr>
            <a:r>
              <a:rPr lang="en-IN" dirty="0" smtClean="0"/>
              <a:t>30 days</a:t>
            </a:r>
          </a:p>
          <a:p>
            <a:r>
              <a:rPr lang="en-IN" dirty="0" smtClean="0"/>
              <a:t>Less bleeding</a:t>
            </a:r>
          </a:p>
          <a:p>
            <a:r>
              <a:rPr lang="en-IN" dirty="0" smtClean="0"/>
              <a:t>Vascular complications</a:t>
            </a:r>
          </a:p>
          <a:p>
            <a:r>
              <a:rPr lang="en-IN" dirty="0" smtClean="0"/>
              <a:t>Need for transfusion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RIVAL</a:t>
            </a:r>
          </a:p>
          <a:p>
            <a:r>
              <a:rPr lang="en-IN" dirty="0" smtClean="0"/>
              <a:t>RIFLE STEACS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1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5126"/>
            <a:ext cx="5257800" cy="6111874"/>
          </a:xfrm>
        </p:spPr>
      </p:pic>
    </p:spTree>
    <p:extLst>
      <p:ext uri="{BB962C8B-B14F-4D97-AF65-F5344CB8AC3E}">
        <p14:creationId xmlns:p14="http://schemas.microsoft.com/office/powerpoint/2010/main" val="28030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126"/>
            <a:ext cx="4571999" cy="6340474"/>
          </a:xfrm>
        </p:spPr>
      </p:pic>
    </p:spTree>
    <p:extLst>
      <p:ext uri="{BB962C8B-B14F-4D97-AF65-F5344CB8AC3E}">
        <p14:creationId xmlns:p14="http://schemas.microsoft.com/office/powerpoint/2010/main" val="29642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STENTING—DES over BMS</a:t>
            </a:r>
          </a:p>
          <a:p>
            <a:r>
              <a:rPr lang="en-IN" dirty="0" smtClean="0"/>
              <a:t>Less need for repeated TVR</a:t>
            </a:r>
          </a:p>
          <a:p>
            <a:r>
              <a:rPr lang="en-IN" dirty="0" smtClean="0"/>
              <a:t>Decreased ST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b="1" dirty="0" smtClean="0"/>
              <a:t>COMFORTABLE AMI TRIAL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451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Deferred stenting—decreased MVO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DANAMI 3 DEFER TRIAL</a:t>
            </a:r>
          </a:p>
          <a:p>
            <a:pPr marL="0" indent="0">
              <a:buNone/>
            </a:pPr>
            <a:r>
              <a:rPr lang="en-IN" dirty="0" smtClean="0"/>
              <a:t>1215 </a:t>
            </a:r>
            <a:r>
              <a:rPr lang="en-IN" dirty="0" err="1" smtClean="0"/>
              <a:t>pts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RCT</a:t>
            </a:r>
          </a:p>
          <a:p>
            <a:pPr marL="0" indent="0">
              <a:buNone/>
            </a:pPr>
            <a:r>
              <a:rPr lang="en-IN" dirty="0" smtClean="0"/>
              <a:t>42 months—no superiority over stent implantation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Thrombus aspiration</a:t>
            </a:r>
          </a:p>
          <a:p>
            <a:pPr marL="0" indent="0">
              <a:buNone/>
            </a:pPr>
            <a:r>
              <a:rPr lang="en-IN" b="1" dirty="0" smtClean="0"/>
              <a:t>TOTAL TRIAL</a:t>
            </a:r>
          </a:p>
          <a:p>
            <a:pPr marL="0" indent="0">
              <a:buNone/>
            </a:pPr>
            <a:r>
              <a:rPr lang="en-IN" b="1" dirty="0" smtClean="0"/>
              <a:t>NEJM APRIL 2015</a:t>
            </a:r>
          </a:p>
          <a:p>
            <a:pPr marL="0" indent="0">
              <a:buNone/>
            </a:pPr>
            <a:r>
              <a:rPr lang="en-IN" dirty="0" smtClean="0"/>
              <a:t>10372 </a:t>
            </a:r>
            <a:r>
              <a:rPr lang="en-IN" dirty="0" err="1" smtClean="0"/>
              <a:t>pts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Increased risk of stroke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11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TOTAL REVASCULARISATION</a:t>
            </a:r>
          </a:p>
          <a:p>
            <a:r>
              <a:rPr lang="en-IN" b="1" dirty="0" smtClean="0"/>
              <a:t>PRAMI TRIAL</a:t>
            </a:r>
          </a:p>
          <a:p>
            <a:r>
              <a:rPr lang="en-IN" b="1" dirty="0" smtClean="0"/>
              <a:t>CULPRIT TRIAL</a:t>
            </a:r>
          </a:p>
          <a:p>
            <a:endParaRPr lang="en-IN" dirty="0"/>
          </a:p>
          <a:p>
            <a:r>
              <a:rPr lang="en-IN" dirty="0" smtClean="0"/>
              <a:t>Treatment of non IRA– decreased adverse CV events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IABP</a:t>
            </a:r>
          </a:p>
          <a:p>
            <a:pPr marL="0" indent="0">
              <a:buNone/>
            </a:pPr>
            <a:r>
              <a:rPr lang="en-IN" b="1" dirty="0" smtClean="0"/>
              <a:t>CRISP AMI TRIAL</a:t>
            </a:r>
          </a:p>
          <a:p>
            <a:r>
              <a:rPr lang="en-IN" dirty="0" smtClean="0"/>
              <a:t>RCT </a:t>
            </a:r>
          </a:p>
          <a:p>
            <a:r>
              <a:rPr lang="en-IN" dirty="0" smtClean="0"/>
              <a:t>337 </a:t>
            </a:r>
            <a:r>
              <a:rPr lang="en-IN" dirty="0" err="1" smtClean="0"/>
              <a:t>pts</a:t>
            </a:r>
            <a:endParaRPr lang="en-IN" dirty="0" smtClean="0"/>
          </a:p>
          <a:p>
            <a:r>
              <a:rPr lang="en-IN" dirty="0" smtClean="0"/>
              <a:t>No reduction in infarct size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660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PERIPROCEDURAL PHARMACOTHERAPY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DAPT+ P2Y12+ </a:t>
            </a:r>
            <a:r>
              <a:rPr lang="en-IN" dirty="0" err="1" smtClean="0"/>
              <a:t>parentral</a:t>
            </a:r>
            <a:r>
              <a:rPr lang="en-IN" dirty="0" smtClean="0"/>
              <a:t> AC</a:t>
            </a:r>
          </a:p>
          <a:p>
            <a:endParaRPr lang="en-IN" dirty="0"/>
          </a:p>
          <a:p>
            <a:r>
              <a:rPr lang="en-IN" dirty="0" smtClean="0"/>
              <a:t>Aspirin-150-300mg</a:t>
            </a:r>
          </a:p>
          <a:p>
            <a:endParaRPr lang="en-IN" dirty="0"/>
          </a:p>
          <a:p>
            <a:r>
              <a:rPr lang="en-IN" dirty="0" smtClean="0"/>
              <a:t>Clopidogrel-600mg</a:t>
            </a:r>
          </a:p>
          <a:p>
            <a:r>
              <a:rPr lang="en-IN" dirty="0" err="1" smtClean="0"/>
              <a:t>Prasugrel</a:t>
            </a:r>
            <a:r>
              <a:rPr lang="en-IN" dirty="0" smtClean="0"/>
              <a:t> – 60mg LD f/b 10 mg OD</a:t>
            </a:r>
          </a:p>
          <a:p>
            <a:r>
              <a:rPr lang="en-IN" dirty="0" smtClean="0"/>
              <a:t>Ticagrelor-180mg LD f/b 90 mg BD</a:t>
            </a:r>
          </a:p>
          <a:p>
            <a:endParaRPr lang="en-IN" dirty="0"/>
          </a:p>
          <a:p>
            <a:r>
              <a:rPr lang="en-IN" dirty="0" smtClean="0"/>
              <a:t>P and T—</a:t>
            </a:r>
          </a:p>
          <a:p>
            <a:r>
              <a:rPr lang="en-IN" dirty="0" smtClean="0"/>
              <a:t>Rapid onset of action</a:t>
            </a:r>
          </a:p>
          <a:p>
            <a:r>
              <a:rPr lang="en-IN" dirty="0" smtClean="0"/>
              <a:t>Greater potency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96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"/>
            <a:ext cx="7886700" cy="632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 err="1" smtClean="0"/>
              <a:t>Prasugrel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C/I with</a:t>
            </a:r>
          </a:p>
          <a:p>
            <a:r>
              <a:rPr lang="en-IN" dirty="0" smtClean="0"/>
              <a:t>&gt;75</a:t>
            </a:r>
          </a:p>
          <a:p>
            <a:r>
              <a:rPr lang="en-IN" dirty="0" smtClean="0"/>
              <a:t>&lt;60kg</a:t>
            </a:r>
          </a:p>
          <a:p>
            <a:r>
              <a:rPr lang="en-IN" dirty="0" smtClean="0"/>
              <a:t>Stroke/TIA</a:t>
            </a:r>
          </a:p>
          <a:p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err="1" smtClean="0"/>
              <a:t>Ticagrelor</a:t>
            </a:r>
            <a:r>
              <a:rPr lang="en-IN" dirty="0" smtClean="0"/>
              <a:t> </a:t>
            </a:r>
          </a:p>
          <a:p>
            <a:r>
              <a:rPr lang="en-IN" dirty="0" smtClean="0"/>
              <a:t>Dyspnoea</a:t>
            </a:r>
          </a:p>
          <a:p>
            <a:r>
              <a:rPr lang="en-IN" dirty="0" smtClean="0"/>
              <a:t>No structural or functional abnormalities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err="1" smtClean="0"/>
              <a:t>Prasugrel</a:t>
            </a:r>
            <a:r>
              <a:rPr lang="en-IN" dirty="0" smtClean="0"/>
              <a:t> and </a:t>
            </a:r>
            <a:r>
              <a:rPr lang="en-IN" dirty="0" err="1" smtClean="0"/>
              <a:t>Ticagrelor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Not used in</a:t>
            </a:r>
          </a:p>
          <a:p>
            <a:endParaRPr lang="en-IN" dirty="0"/>
          </a:p>
          <a:p>
            <a:r>
              <a:rPr lang="en-IN" dirty="0" smtClean="0"/>
              <a:t>Prior </a:t>
            </a:r>
            <a:r>
              <a:rPr lang="en-IN" dirty="0" err="1" smtClean="0"/>
              <a:t>hemorrhages</a:t>
            </a:r>
            <a:endParaRPr lang="en-IN" dirty="0" smtClean="0"/>
          </a:p>
          <a:p>
            <a:r>
              <a:rPr lang="en-IN" dirty="0" smtClean="0"/>
              <a:t>On OAC</a:t>
            </a:r>
          </a:p>
          <a:p>
            <a:r>
              <a:rPr lang="en-IN" dirty="0" smtClean="0"/>
              <a:t>Mod –severe LD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988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Cangrelor</a:t>
            </a:r>
            <a:r>
              <a:rPr lang="en-IN" dirty="0" smtClean="0"/>
              <a:t> </a:t>
            </a:r>
          </a:p>
          <a:p>
            <a:r>
              <a:rPr lang="en-IN" dirty="0" smtClean="0"/>
              <a:t>I/V p2y12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GP2B3A I</a:t>
            </a:r>
          </a:p>
          <a:p>
            <a:pPr marL="0" indent="0">
              <a:buNone/>
            </a:pPr>
            <a:r>
              <a:rPr lang="en-IN" dirty="0" smtClean="0"/>
              <a:t>As bail out therapy</a:t>
            </a:r>
          </a:p>
          <a:p>
            <a:pPr marL="0" indent="0">
              <a:buNone/>
            </a:pPr>
            <a:r>
              <a:rPr lang="en-IN" dirty="0" smtClean="0"/>
              <a:t>Large thrombus</a:t>
            </a:r>
          </a:p>
          <a:p>
            <a:pPr marL="0" indent="0">
              <a:buNone/>
            </a:pPr>
            <a:r>
              <a:rPr lang="en-IN" dirty="0" smtClean="0"/>
              <a:t>Slow or no reflow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No role for intracoronary GP2B3AI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2091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err="1" smtClean="0"/>
              <a:t>Parentral</a:t>
            </a:r>
            <a:r>
              <a:rPr lang="en-IN" dirty="0" smtClean="0"/>
              <a:t> AC</a:t>
            </a:r>
          </a:p>
          <a:p>
            <a:endParaRPr lang="en-IN" dirty="0"/>
          </a:p>
          <a:p>
            <a:r>
              <a:rPr lang="en-IN" dirty="0" smtClean="0"/>
              <a:t>UFH</a:t>
            </a:r>
          </a:p>
          <a:p>
            <a:r>
              <a:rPr lang="en-IN" dirty="0" smtClean="0"/>
              <a:t>Enoxaparin</a:t>
            </a:r>
          </a:p>
          <a:p>
            <a:r>
              <a:rPr lang="en-IN" dirty="0" err="1" smtClean="0"/>
              <a:t>Bivalirudin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No role for </a:t>
            </a:r>
            <a:r>
              <a:rPr lang="en-IN" dirty="0" err="1" smtClean="0"/>
              <a:t>fondaparinaux</a:t>
            </a:r>
            <a:r>
              <a:rPr lang="en-IN" dirty="0" smtClean="0"/>
              <a:t> –potential harm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061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PERIPROCEDURAL PHARMACOTHERAPY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2" y="1716568"/>
            <a:ext cx="3766508" cy="49128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16568"/>
            <a:ext cx="4191000" cy="49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126"/>
            <a:ext cx="6400799" cy="6371181"/>
          </a:xfrm>
        </p:spPr>
      </p:pic>
    </p:spTree>
    <p:extLst>
      <p:ext uri="{BB962C8B-B14F-4D97-AF65-F5344CB8AC3E}">
        <p14:creationId xmlns:p14="http://schemas.microsoft.com/office/powerpoint/2010/main" val="34296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90689"/>
            <a:ext cx="5638800" cy="4164879"/>
          </a:xfrm>
        </p:spPr>
      </p:pic>
    </p:spTree>
    <p:extLst>
      <p:ext uri="{BB962C8B-B14F-4D97-AF65-F5344CB8AC3E}">
        <p14:creationId xmlns:p14="http://schemas.microsoft.com/office/powerpoint/2010/main" val="2842490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Routine post procedure AC not preferred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Except with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AF</a:t>
            </a:r>
          </a:p>
          <a:p>
            <a:r>
              <a:rPr lang="en-IN" dirty="0" smtClean="0"/>
              <a:t>LV thrombus</a:t>
            </a:r>
          </a:p>
          <a:p>
            <a:r>
              <a:rPr lang="en-IN" dirty="0" smtClean="0"/>
              <a:t>Mechanical valves</a:t>
            </a:r>
          </a:p>
          <a:p>
            <a:r>
              <a:rPr lang="en-IN" dirty="0" smtClean="0"/>
              <a:t>Prophylaxis of VTE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9965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Major predictors of mortality—MVO and infarct size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MVO</a:t>
            </a:r>
            <a:r>
              <a:rPr lang="en-IN" dirty="0" smtClean="0"/>
              <a:t>—inadequate perfusion after opening of IRA</a:t>
            </a:r>
          </a:p>
          <a:p>
            <a:pPr marL="0" indent="0">
              <a:buNone/>
            </a:pPr>
            <a:r>
              <a:rPr lang="en-IN" dirty="0" smtClean="0"/>
              <a:t>Post procedure-TIMI &lt;3</a:t>
            </a:r>
          </a:p>
          <a:p>
            <a:pPr marL="0" indent="0">
              <a:buNone/>
            </a:pPr>
            <a:r>
              <a:rPr lang="en-IN" dirty="0" smtClean="0"/>
              <a:t>ST resolution post procedure &lt;70%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Myocardial blush grade  0 or 1</a:t>
            </a:r>
          </a:p>
        </p:txBody>
      </p:sp>
    </p:spTree>
    <p:extLst>
      <p:ext uri="{BB962C8B-B14F-4D97-AF65-F5344CB8AC3E}">
        <p14:creationId xmlns:p14="http://schemas.microsoft.com/office/powerpoint/2010/main" val="1236670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5126"/>
            <a:ext cx="4876800" cy="6188073"/>
          </a:xfrm>
        </p:spPr>
      </p:pic>
    </p:spTree>
    <p:extLst>
      <p:ext uri="{BB962C8B-B14F-4D97-AF65-F5344CB8AC3E}">
        <p14:creationId xmlns:p14="http://schemas.microsoft.com/office/powerpoint/2010/main" val="483579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IN" dirty="0" smtClean="0"/>
              <a:t>FIBRINOLYSIS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1262"/>
            <a:ext cx="7886700" cy="4351338"/>
          </a:xfrm>
        </p:spPr>
        <p:txBody>
          <a:bodyPr>
            <a:normAutofit/>
          </a:bodyPr>
          <a:lstStyle/>
          <a:p>
            <a:r>
              <a:rPr lang="en-IN" dirty="0" smtClean="0"/>
              <a:t>Recommended within 12 </a:t>
            </a:r>
            <a:r>
              <a:rPr lang="en-IN" dirty="0" err="1" smtClean="0"/>
              <a:t>hrs,if</a:t>
            </a:r>
            <a:r>
              <a:rPr lang="en-IN" dirty="0" smtClean="0"/>
              <a:t> primary PCI cannot be done </a:t>
            </a:r>
          </a:p>
          <a:p>
            <a:r>
              <a:rPr lang="en-IN" dirty="0" smtClean="0"/>
              <a:t>If time exceeds &gt;3hrs from symptom onset ,better primary PCI</a:t>
            </a:r>
          </a:p>
          <a:p>
            <a:r>
              <a:rPr lang="en-IN" dirty="0" smtClean="0"/>
              <a:t>No contraindications 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 smtClean="0"/>
              <a:t>Prehospital</a:t>
            </a:r>
            <a:r>
              <a:rPr lang="en-IN" dirty="0" smtClean="0"/>
              <a:t> fibrinolysis</a:t>
            </a:r>
          </a:p>
          <a:p>
            <a:pPr marL="0" indent="0">
              <a:buNone/>
            </a:pPr>
            <a:r>
              <a:rPr lang="en-IN" dirty="0" err="1" smtClean="0"/>
              <a:t>Metaanalysis</a:t>
            </a:r>
            <a:r>
              <a:rPr lang="en-IN" dirty="0" smtClean="0"/>
              <a:t> (6 RCT)</a:t>
            </a:r>
          </a:p>
          <a:p>
            <a:pPr marL="0" indent="0">
              <a:buNone/>
            </a:pPr>
            <a:r>
              <a:rPr lang="en-IN" dirty="0" smtClean="0"/>
              <a:t>N-6434</a:t>
            </a:r>
          </a:p>
          <a:p>
            <a:pPr marL="0" indent="0">
              <a:buNone/>
            </a:pPr>
            <a:r>
              <a:rPr lang="en-IN" dirty="0" smtClean="0"/>
              <a:t>Decreases mortality -17%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77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200" b="1" dirty="0"/>
              <a:t>STREAM trial</a:t>
            </a:r>
          </a:p>
          <a:p>
            <a:pPr marL="0" indent="0">
              <a:buNone/>
            </a:pPr>
            <a:r>
              <a:rPr lang="en-IN" dirty="0"/>
              <a:t>NEJM April 2013</a:t>
            </a:r>
          </a:p>
          <a:p>
            <a:pPr marL="0" indent="0">
              <a:buNone/>
            </a:pPr>
            <a:r>
              <a:rPr lang="en-IN" dirty="0" smtClean="0"/>
              <a:t>RCT</a:t>
            </a:r>
          </a:p>
          <a:p>
            <a:pPr marL="0" indent="0">
              <a:buNone/>
            </a:pPr>
            <a:r>
              <a:rPr lang="en-IN" dirty="0" smtClean="0"/>
              <a:t>1892 patients</a:t>
            </a:r>
          </a:p>
          <a:p>
            <a:pPr marL="0" indent="0">
              <a:buNone/>
            </a:pPr>
            <a:r>
              <a:rPr lang="en-IN" dirty="0" smtClean="0"/>
              <a:t>Presented within 3hrs; unable to undergo </a:t>
            </a:r>
            <a:r>
              <a:rPr lang="en-IN" dirty="0" err="1" smtClean="0"/>
              <a:t>prmary</a:t>
            </a:r>
            <a:r>
              <a:rPr lang="en-IN" dirty="0" smtClean="0"/>
              <a:t> </a:t>
            </a:r>
            <a:r>
              <a:rPr lang="en-IN" dirty="0" err="1" smtClean="0"/>
              <a:t>pci</a:t>
            </a:r>
            <a:endParaRPr lang="en-IN" dirty="0"/>
          </a:p>
          <a:p>
            <a:pPr marL="0" indent="0">
              <a:buNone/>
            </a:pPr>
            <a:r>
              <a:rPr lang="en-IN" b="1" dirty="0" smtClean="0"/>
              <a:t>TNK</a:t>
            </a:r>
            <a:r>
              <a:rPr lang="en-IN" b="1" dirty="0"/>
              <a:t> </a:t>
            </a:r>
            <a:r>
              <a:rPr lang="en-IN" b="1" dirty="0" smtClean="0"/>
              <a:t>/ PRIMARY PCI</a:t>
            </a:r>
          </a:p>
          <a:p>
            <a:pPr marL="0" indent="0">
              <a:buNone/>
            </a:pPr>
            <a:r>
              <a:rPr lang="en-IN" dirty="0" smtClean="0"/>
              <a:t>PCI between 6-24 </a:t>
            </a:r>
            <a:r>
              <a:rPr lang="en-IN" dirty="0" err="1" smtClean="0"/>
              <a:t>hrs</a:t>
            </a:r>
            <a:endParaRPr lang="en-IN" dirty="0" smtClean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i="1" dirty="0" smtClean="0"/>
              <a:t>NO SIGNIFICANT DIFFERENCE BETWEEN PRIMARY ENDPOINTS</a:t>
            </a:r>
          </a:p>
          <a:p>
            <a:pPr marL="0" indent="0">
              <a:buNone/>
            </a:pPr>
            <a:r>
              <a:rPr lang="en-IN" b="1" i="1" dirty="0" smtClean="0"/>
              <a:t>(death or </a:t>
            </a:r>
            <a:r>
              <a:rPr lang="en-IN" b="1" i="1" dirty="0" err="1" smtClean="0"/>
              <a:t>reinfarction</a:t>
            </a:r>
            <a:r>
              <a:rPr lang="en-IN" b="1" i="1" dirty="0" smtClean="0"/>
              <a:t>)</a:t>
            </a:r>
          </a:p>
          <a:p>
            <a:pPr marL="0" indent="0">
              <a:buNone/>
            </a:pPr>
            <a:r>
              <a:rPr lang="en-IN" b="1" i="1" dirty="0" smtClean="0"/>
              <a:t>Increased risk of intracranial </a:t>
            </a:r>
            <a:r>
              <a:rPr lang="en-IN" b="1" i="1" dirty="0" err="1" smtClean="0"/>
              <a:t>hemorrhages</a:t>
            </a:r>
            <a:r>
              <a:rPr lang="en-IN" b="1" i="1" dirty="0" smtClean="0"/>
              <a:t> in </a:t>
            </a:r>
            <a:r>
              <a:rPr lang="en-IN" b="1" i="1" dirty="0" err="1" smtClean="0"/>
              <a:t>fibrinolytic</a:t>
            </a:r>
            <a:r>
              <a:rPr lang="en-IN" b="1" i="1" dirty="0" smtClean="0"/>
              <a:t> group</a:t>
            </a:r>
          </a:p>
          <a:p>
            <a:pPr marL="0" indent="0">
              <a:buNone/>
            </a:pPr>
            <a:r>
              <a:rPr lang="en-IN" b="1" dirty="0" smtClean="0"/>
              <a:t> 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18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6163"/>
            <a:ext cx="7886700" cy="5811837"/>
          </a:xfrm>
        </p:spPr>
        <p:txBody>
          <a:bodyPr>
            <a:normAutofit/>
          </a:bodyPr>
          <a:lstStyle/>
          <a:p>
            <a:r>
              <a:rPr lang="en-IN" dirty="0" smtClean="0"/>
              <a:t>Worldwide, IHD – MC cause of death</a:t>
            </a:r>
          </a:p>
          <a:p>
            <a:r>
              <a:rPr lang="en-IN" dirty="0" smtClean="0"/>
              <a:t>1.8M annual deaths</a:t>
            </a:r>
          </a:p>
          <a:p>
            <a:r>
              <a:rPr lang="en-IN" dirty="0" smtClean="0"/>
              <a:t>20% of all deaths in Europe</a:t>
            </a:r>
            <a:endParaRPr lang="en-IN" dirty="0"/>
          </a:p>
          <a:p>
            <a:r>
              <a:rPr lang="en-IN" dirty="0" smtClean="0"/>
              <a:t>STEMI-more common </a:t>
            </a:r>
          </a:p>
          <a:p>
            <a:pPr marL="0" indent="0">
              <a:buNone/>
            </a:pPr>
            <a:r>
              <a:rPr lang="en-IN" dirty="0" smtClean="0"/>
              <a:t>younger &gt; older</a:t>
            </a:r>
          </a:p>
          <a:p>
            <a:pPr marL="0" indent="0">
              <a:buNone/>
            </a:pPr>
            <a:r>
              <a:rPr lang="en-IN" dirty="0" smtClean="0"/>
              <a:t>Men &gt; women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Several studies highlighted fall in short term and long term mortality with use of reperfusion </a:t>
            </a:r>
            <a:r>
              <a:rPr lang="en-IN" dirty="0" err="1" smtClean="0"/>
              <a:t>therapy,PCI,antithrombotic</a:t>
            </a:r>
            <a:r>
              <a:rPr lang="en-IN" dirty="0" smtClean="0"/>
              <a:t> &amp; secondary prevention</a:t>
            </a:r>
          </a:p>
          <a:p>
            <a:endParaRPr lang="en-IN" dirty="0" smtClean="0"/>
          </a:p>
          <a:p>
            <a:r>
              <a:rPr lang="en-IN" dirty="0" smtClean="0"/>
              <a:t>Still mortality high 4-12%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8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365126"/>
            <a:ext cx="6762750" cy="6492874"/>
          </a:xfrm>
        </p:spPr>
      </p:pic>
    </p:spTree>
    <p:extLst>
      <p:ext uri="{BB962C8B-B14F-4D97-AF65-F5344CB8AC3E}">
        <p14:creationId xmlns:p14="http://schemas.microsoft.com/office/powerpoint/2010/main" val="39354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Fibrin specific agents preferred</a:t>
            </a:r>
          </a:p>
          <a:p>
            <a:endParaRPr lang="en-IN" dirty="0"/>
          </a:p>
          <a:p>
            <a:r>
              <a:rPr lang="en-IN" dirty="0" err="1" smtClean="0"/>
              <a:t>Antiplatelets</a:t>
            </a:r>
            <a:r>
              <a:rPr lang="en-IN" dirty="0" smtClean="0"/>
              <a:t> and Anticoagulation</a:t>
            </a:r>
          </a:p>
          <a:p>
            <a:pPr marL="0" indent="0">
              <a:buNone/>
            </a:pPr>
            <a:r>
              <a:rPr lang="en-IN" dirty="0" smtClean="0"/>
              <a:t>No role for</a:t>
            </a:r>
          </a:p>
          <a:p>
            <a:pPr marL="0" indent="0">
              <a:buNone/>
            </a:pPr>
            <a:r>
              <a:rPr lang="en-IN" dirty="0" err="1" smtClean="0"/>
              <a:t>Prasugrel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err="1" smtClean="0"/>
              <a:t>Ticagrelor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GP2B3A inhibitors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49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Parentral</a:t>
            </a:r>
            <a:r>
              <a:rPr lang="en-IN" dirty="0" smtClean="0"/>
              <a:t> anticoagulation</a:t>
            </a:r>
          </a:p>
          <a:p>
            <a:r>
              <a:rPr lang="en-IN" dirty="0" err="1" smtClean="0"/>
              <a:t>Atleast</a:t>
            </a:r>
            <a:r>
              <a:rPr lang="en-IN" dirty="0" smtClean="0"/>
              <a:t> 48 </a:t>
            </a:r>
            <a:r>
              <a:rPr lang="en-IN" dirty="0" err="1" smtClean="0"/>
              <a:t>hrs</a:t>
            </a:r>
            <a:endParaRPr lang="en-IN" dirty="0" smtClean="0"/>
          </a:p>
          <a:p>
            <a:r>
              <a:rPr lang="en-IN" dirty="0" smtClean="0"/>
              <a:t>Or </a:t>
            </a:r>
            <a:r>
              <a:rPr lang="en-IN" dirty="0" err="1" smtClean="0"/>
              <a:t>upto</a:t>
            </a:r>
            <a:r>
              <a:rPr lang="en-IN" dirty="0" smtClean="0"/>
              <a:t> 8 days</a:t>
            </a:r>
          </a:p>
          <a:p>
            <a:endParaRPr lang="en-IN" dirty="0"/>
          </a:p>
          <a:p>
            <a:endParaRPr lang="en-IN" dirty="0" smtClean="0"/>
          </a:p>
          <a:p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ASSENT 3 TRIAL</a:t>
            </a:r>
          </a:p>
          <a:p>
            <a:pPr marL="0" indent="0">
              <a:buNone/>
            </a:pPr>
            <a:r>
              <a:rPr lang="en-IN" dirty="0" smtClean="0"/>
              <a:t>TNK f/b enoxaparin OR UFH</a:t>
            </a:r>
          </a:p>
          <a:p>
            <a:pPr marL="0" indent="0">
              <a:buNone/>
            </a:pPr>
            <a:r>
              <a:rPr lang="en-IN" dirty="0" smtClean="0"/>
              <a:t>RCT</a:t>
            </a:r>
          </a:p>
          <a:p>
            <a:pPr marL="0" indent="0">
              <a:buNone/>
            </a:pPr>
            <a:r>
              <a:rPr lang="en-IN" dirty="0" smtClean="0"/>
              <a:t>6095 patients</a:t>
            </a:r>
          </a:p>
          <a:p>
            <a:pPr marL="0" indent="0">
              <a:buNone/>
            </a:pPr>
            <a:r>
              <a:rPr lang="en-IN" dirty="0" smtClean="0"/>
              <a:t>decreased 30 day mortality/ MACE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98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981950" cy="6492874"/>
          </a:xfrm>
        </p:spPr>
      </p:pic>
    </p:spTree>
    <p:extLst>
      <p:ext uri="{BB962C8B-B14F-4D97-AF65-F5344CB8AC3E}">
        <p14:creationId xmlns:p14="http://schemas.microsoft.com/office/powerpoint/2010/main" val="19268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074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57999"/>
          </a:xfrm>
        </p:spPr>
      </p:pic>
    </p:spTree>
    <p:extLst>
      <p:ext uri="{BB962C8B-B14F-4D97-AF65-F5344CB8AC3E}">
        <p14:creationId xmlns:p14="http://schemas.microsoft.com/office/powerpoint/2010/main" val="10765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CABG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In patients with</a:t>
            </a:r>
          </a:p>
          <a:p>
            <a:r>
              <a:rPr lang="en-IN" dirty="0" smtClean="0"/>
              <a:t>Patent IRA but with unsuitable anatomy for PCI</a:t>
            </a:r>
          </a:p>
          <a:p>
            <a:r>
              <a:rPr lang="en-IN" dirty="0" smtClean="0"/>
              <a:t>Cardiogenic shock </a:t>
            </a:r>
          </a:p>
          <a:p>
            <a:r>
              <a:rPr lang="en-IN" dirty="0" smtClean="0"/>
              <a:t>Large myocardium at jeopardy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4719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AMBULATION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By day 1 ambulation begun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In patients with</a:t>
            </a:r>
          </a:p>
          <a:p>
            <a:r>
              <a:rPr lang="en-IN" dirty="0" smtClean="0"/>
              <a:t>Hypotension</a:t>
            </a:r>
          </a:p>
          <a:p>
            <a:r>
              <a:rPr lang="en-IN" dirty="0" err="1" smtClean="0"/>
              <a:t>Arrythmias</a:t>
            </a:r>
            <a:endParaRPr lang="en-IN" dirty="0" smtClean="0"/>
          </a:p>
          <a:p>
            <a:r>
              <a:rPr lang="en-IN" dirty="0" smtClean="0"/>
              <a:t>Heart failure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Once stabilized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5109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8867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Low risk patients- 48-72 </a:t>
            </a:r>
            <a:r>
              <a:rPr lang="en-IN" dirty="0" err="1" smtClean="0"/>
              <a:t>hrs</a:t>
            </a:r>
            <a:r>
              <a:rPr lang="en-IN" dirty="0" smtClean="0"/>
              <a:t> discharged</a:t>
            </a: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PAMI 11 CRITERIA</a:t>
            </a:r>
          </a:p>
          <a:p>
            <a:pPr marL="0" indent="0">
              <a:buNone/>
            </a:pPr>
            <a:r>
              <a:rPr lang="en-IN" dirty="0" smtClean="0"/>
              <a:t>LOW RISK—</a:t>
            </a:r>
          </a:p>
          <a:p>
            <a:pPr marL="0" indent="0">
              <a:buNone/>
            </a:pPr>
            <a:r>
              <a:rPr lang="en-IN" dirty="0" smtClean="0"/>
              <a:t>&lt;70 </a:t>
            </a:r>
            <a:r>
              <a:rPr lang="en-IN" dirty="0" err="1" smtClean="0"/>
              <a:t>yrs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LVEF &gt;45%</a:t>
            </a:r>
          </a:p>
          <a:p>
            <a:pPr marL="0" indent="0">
              <a:buNone/>
            </a:pPr>
            <a:r>
              <a:rPr lang="en-IN" dirty="0" smtClean="0"/>
              <a:t>1/2 vessel disease</a:t>
            </a:r>
          </a:p>
          <a:p>
            <a:pPr marL="0" indent="0">
              <a:buNone/>
            </a:pPr>
            <a:r>
              <a:rPr lang="en-IN" dirty="0" err="1" smtClean="0"/>
              <a:t>Succesful</a:t>
            </a:r>
            <a:r>
              <a:rPr lang="en-IN" dirty="0" smtClean="0"/>
              <a:t> PCI</a:t>
            </a:r>
          </a:p>
          <a:p>
            <a:pPr marL="0" indent="0">
              <a:buNone/>
            </a:pPr>
            <a:r>
              <a:rPr lang="en-IN" dirty="0" smtClean="0"/>
              <a:t>No arrhythmias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ZWOLLE PRIMARY PCI INDEX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2575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Special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Anticoagulation</a:t>
            </a:r>
          </a:p>
          <a:p>
            <a:r>
              <a:rPr lang="en-IN" dirty="0" smtClean="0"/>
              <a:t>OAC –relative C/I</a:t>
            </a:r>
          </a:p>
          <a:p>
            <a:r>
              <a:rPr lang="en-IN" dirty="0" smtClean="0"/>
              <a:t>Triaged for </a:t>
            </a:r>
            <a:r>
              <a:rPr lang="en-IN" dirty="0" err="1" smtClean="0"/>
              <a:t>pci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Given</a:t>
            </a:r>
          </a:p>
          <a:p>
            <a:r>
              <a:rPr lang="en-IN" dirty="0" smtClean="0"/>
              <a:t>Aspirin</a:t>
            </a:r>
          </a:p>
          <a:p>
            <a:r>
              <a:rPr lang="en-IN" dirty="0" err="1" smtClean="0"/>
              <a:t>Clopidogrel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Avoid GP2B3A </a:t>
            </a:r>
          </a:p>
          <a:p>
            <a:r>
              <a:rPr lang="en-IN" dirty="0" err="1" smtClean="0"/>
              <a:t>Prasugrel</a:t>
            </a:r>
            <a:r>
              <a:rPr lang="en-IN" dirty="0" smtClean="0"/>
              <a:t> / </a:t>
            </a:r>
            <a:r>
              <a:rPr lang="en-IN" dirty="0" err="1" smtClean="0"/>
              <a:t>ticagrelor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8907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Triple therapy</a:t>
            </a:r>
          </a:p>
          <a:p>
            <a:r>
              <a:rPr lang="en-IN" dirty="0" smtClean="0"/>
              <a:t>6 month</a:t>
            </a:r>
          </a:p>
          <a:p>
            <a:endParaRPr lang="en-IN" dirty="0"/>
          </a:p>
          <a:p>
            <a:r>
              <a:rPr lang="en-IN" dirty="0" smtClean="0"/>
              <a:t>After 6 months– OAC+ A/C</a:t>
            </a:r>
          </a:p>
          <a:p>
            <a:endParaRPr lang="en-IN" dirty="0"/>
          </a:p>
          <a:p>
            <a:r>
              <a:rPr lang="en-IN" dirty="0" smtClean="0"/>
              <a:t>After 1 year—OAC only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98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AMI </a:t>
            </a:r>
          </a:p>
          <a:p>
            <a:pPr marL="0" indent="0">
              <a:buNone/>
            </a:pPr>
            <a:r>
              <a:rPr lang="en-IN" dirty="0" smtClean="0"/>
              <a:t>defined </a:t>
            </a:r>
            <a:r>
              <a:rPr lang="en-IN" dirty="0"/>
              <a:t>as an elevation of </a:t>
            </a:r>
            <a:r>
              <a:rPr lang="en-IN" dirty="0" smtClean="0"/>
              <a:t>cardiac troponin </a:t>
            </a:r>
            <a:r>
              <a:rPr lang="en-IN" dirty="0"/>
              <a:t>values </a:t>
            </a:r>
            <a:r>
              <a:rPr lang="en-IN" dirty="0" smtClean="0"/>
              <a:t>with </a:t>
            </a:r>
            <a:r>
              <a:rPr lang="en-IN" dirty="0"/>
              <a:t>necrosis in a </a:t>
            </a:r>
            <a:r>
              <a:rPr lang="en-IN" dirty="0" smtClean="0"/>
              <a:t>setting consistent with </a:t>
            </a:r>
            <a:r>
              <a:rPr lang="en-IN" dirty="0"/>
              <a:t>myocardial </a:t>
            </a:r>
            <a:r>
              <a:rPr lang="en-IN" dirty="0" err="1"/>
              <a:t>ischaemia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For treatment strategies , it </a:t>
            </a:r>
            <a:r>
              <a:rPr lang="en-IN" dirty="0"/>
              <a:t>is usual </a:t>
            </a:r>
            <a:r>
              <a:rPr lang="en-IN" dirty="0" smtClean="0"/>
              <a:t>to designate patients </a:t>
            </a:r>
            <a:r>
              <a:rPr lang="en-IN" dirty="0"/>
              <a:t>with persistent chest discomfort or other symptoms </a:t>
            </a:r>
            <a:r>
              <a:rPr lang="en-IN" dirty="0" smtClean="0"/>
              <a:t>suggestive of </a:t>
            </a:r>
            <a:r>
              <a:rPr lang="en-IN" dirty="0" err="1"/>
              <a:t>ischaemia</a:t>
            </a:r>
            <a:r>
              <a:rPr lang="en-IN" dirty="0"/>
              <a:t> and </a:t>
            </a:r>
            <a:r>
              <a:rPr lang="en-IN" dirty="0" smtClean="0"/>
              <a:t>ST-segment changes.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94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2546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Renal dysfunction</a:t>
            </a:r>
          </a:p>
          <a:p>
            <a:r>
              <a:rPr lang="en-IN" dirty="0" smtClean="0"/>
              <a:t>Dose modification necessary</a:t>
            </a:r>
          </a:p>
          <a:p>
            <a:r>
              <a:rPr lang="en-IN" dirty="0" err="1" smtClean="0"/>
              <a:t>eGFR</a:t>
            </a:r>
            <a:r>
              <a:rPr lang="en-IN" dirty="0" smtClean="0"/>
              <a:t> 30-40% worse prognosis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52600"/>
            <a:ext cx="7772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DIABETES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Causes diffuse atherosclerosis</a:t>
            </a:r>
          </a:p>
          <a:p>
            <a:r>
              <a:rPr lang="en-IN" dirty="0" smtClean="0"/>
              <a:t>BG &lt; 200mg%</a:t>
            </a:r>
          </a:p>
          <a:p>
            <a:r>
              <a:rPr lang="en-IN" dirty="0" smtClean="0"/>
              <a:t>Measure e GFR –</a:t>
            </a:r>
            <a:r>
              <a:rPr lang="en-IN" dirty="0" err="1" smtClean="0"/>
              <a:t>pts</a:t>
            </a:r>
            <a:r>
              <a:rPr lang="en-IN" dirty="0" smtClean="0"/>
              <a:t> on metformin/SGLT2 inhibitors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399"/>
            <a:ext cx="7086600" cy="31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Long term therapies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S</a:t>
            </a:r>
            <a:r>
              <a:rPr lang="en-IN" dirty="0" smtClean="0"/>
              <a:t>moking cessation</a:t>
            </a:r>
          </a:p>
          <a:p>
            <a:pPr marL="0" indent="0">
              <a:buNone/>
            </a:pPr>
            <a:r>
              <a:rPr lang="en-IN" dirty="0" smtClean="0"/>
              <a:t>BP control</a:t>
            </a:r>
          </a:p>
          <a:p>
            <a:pPr marL="0" indent="0">
              <a:buNone/>
            </a:pPr>
            <a:r>
              <a:rPr lang="en-IN" dirty="0" smtClean="0"/>
              <a:t>Encouraging physical activity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</a:t>
            </a:r>
            <a:r>
              <a:rPr lang="en-IN" dirty="0" smtClean="0"/>
              <a:t>moking –</a:t>
            </a:r>
          </a:p>
          <a:p>
            <a:r>
              <a:rPr lang="en-IN" dirty="0" smtClean="0"/>
              <a:t>Strong </a:t>
            </a:r>
            <a:r>
              <a:rPr lang="en-IN" dirty="0" err="1" smtClean="0"/>
              <a:t>prothrombotic</a:t>
            </a:r>
            <a:r>
              <a:rPr lang="en-IN" dirty="0" smtClean="0"/>
              <a:t> effect</a:t>
            </a:r>
          </a:p>
          <a:p>
            <a:r>
              <a:rPr lang="en-IN" dirty="0" smtClean="0"/>
              <a:t>Most cost effective</a:t>
            </a:r>
          </a:p>
          <a:p>
            <a:r>
              <a:rPr lang="en-IN" dirty="0" smtClean="0"/>
              <a:t>Quitting decreases mortality--  </a:t>
            </a:r>
            <a:r>
              <a:rPr lang="en-IN" dirty="0" err="1" smtClean="0"/>
              <a:t>metaanalysis</a:t>
            </a:r>
            <a:r>
              <a:rPr lang="en-IN" dirty="0" smtClean="0"/>
              <a:t> --12603 patients(20 observational studies— decreases by 36%)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Behavioural support</a:t>
            </a:r>
          </a:p>
          <a:p>
            <a:r>
              <a:rPr lang="en-IN" dirty="0" smtClean="0"/>
              <a:t>Pharmacotherapies—</a:t>
            </a:r>
            <a:r>
              <a:rPr lang="en-IN" dirty="0" err="1" smtClean="0"/>
              <a:t>buprorion</a:t>
            </a:r>
            <a:r>
              <a:rPr lang="en-IN" dirty="0" smtClean="0"/>
              <a:t> , </a:t>
            </a:r>
            <a:r>
              <a:rPr lang="en-IN" dirty="0" err="1" smtClean="0"/>
              <a:t>varenicline</a:t>
            </a:r>
            <a:endParaRPr lang="en-IN" dirty="0" smtClean="0"/>
          </a:p>
          <a:p>
            <a:r>
              <a:rPr lang="en-IN" dirty="0" smtClean="0"/>
              <a:t>Electronic cigarettes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93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Diet, alcohol and weight control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err="1" smtClean="0"/>
              <a:t>Meditteranean</a:t>
            </a:r>
            <a:r>
              <a:rPr lang="en-IN" dirty="0" smtClean="0"/>
              <a:t> diet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Alcohol—2 glasses( 20g) daily for men and 1 for women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Maintain BMI &lt; 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0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7575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Blood pressure control</a:t>
            </a:r>
          </a:p>
          <a:p>
            <a:pPr marL="0" indent="0">
              <a:buNone/>
            </a:pPr>
            <a:r>
              <a:rPr lang="en-IN" dirty="0" smtClean="0"/>
              <a:t>&lt;140mmHg</a:t>
            </a:r>
          </a:p>
          <a:p>
            <a:pPr marL="0" indent="0">
              <a:buNone/>
            </a:pPr>
            <a:r>
              <a:rPr lang="en-IN" dirty="0" smtClean="0"/>
              <a:t>Elderly frail—more </a:t>
            </a:r>
            <a:r>
              <a:rPr lang="en-IN" dirty="0" err="1" smtClean="0"/>
              <a:t>linient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Very high risk patients--&lt;120mmHg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Exercise training—light to moderate physical activity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                            Cardiac rehabilitation– </a:t>
            </a:r>
          </a:p>
          <a:p>
            <a:r>
              <a:rPr lang="en-IN" dirty="0" smtClean="0"/>
              <a:t>Risk factor modification</a:t>
            </a:r>
          </a:p>
          <a:p>
            <a:r>
              <a:rPr lang="en-IN" dirty="0" smtClean="0"/>
              <a:t>Exercise training</a:t>
            </a:r>
          </a:p>
          <a:p>
            <a:r>
              <a:rPr lang="en-IN" dirty="0" smtClean="0"/>
              <a:t>Stress management </a:t>
            </a:r>
          </a:p>
          <a:p>
            <a:r>
              <a:rPr lang="en-IN" dirty="0" smtClean="0"/>
              <a:t>Psychological support</a:t>
            </a:r>
          </a:p>
        </p:txBody>
      </p:sp>
    </p:spTree>
    <p:extLst>
      <p:ext uri="{BB962C8B-B14F-4D97-AF65-F5344CB8AC3E}">
        <p14:creationId xmlns:p14="http://schemas.microsoft.com/office/powerpoint/2010/main" val="40647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Adherence to treatment</a:t>
            </a:r>
          </a:p>
          <a:p>
            <a:r>
              <a:rPr lang="en-IN" dirty="0" smtClean="0"/>
              <a:t>Long term adherence—poor</a:t>
            </a:r>
          </a:p>
          <a:p>
            <a:r>
              <a:rPr lang="en-IN" dirty="0" smtClean="0"/>
              <a:t>50% adherence –several studies</a:t>
            </a:r>
          </a:p>
          <a:p>
            <a:r>
              <a:rPr lang="en-IN" dirty="0" smtClean="0"/>
              <a:t>To reduce poor adherence—FDC or </a:t>
            </a:r>
            <a:r>
              <a:rPr lang="en-IN" dirty="0" err="1" smtClean="0"/>
              <a:t>polypill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FOCUS TRIAL  </a:t>
            </a:r>
            <a:r>
              <a:rPr lang="en-IN" dirty="0" smtClean="0"/>
              <a:t>-- FDC for secondary cardiovascular prevention trial</a:t>
            </a:r>
          </a:p>
          <a:p>
            <a:r>
              <a:rPr lang="en-IN" dirty="0" smtClean="0"/>
              <a:t>phase 2 trial </a:t>
            </a:r>
          </a:p>
          <a:p>
            <a:r>
              <a:rPr lang="en-IN" dirty="0" smtClean="0"/>
              <a:t>695 patients</a:t>
            </a:r>
          </a:p>
          <a:p>
            <a:r>
              <a:rPr lang="en-IN" dirty="0" smtClean="0"/>
              <a:t>9 months</a:t>
            </a:r>
          </a:p>
          <a:p>
            <a:r>
              <a:rPr lang="en-IN" dirty="0" smtClean="0"/>
              <a:t>Improved adherence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89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8134350" cy="6264274"/>
          </a:xfrm>
        </p:spPr>
      </p:pic>
    </p:spTree>
    <p:extLst>
      <p:ext uri="{BB962C8B-B14F-4D97-AF65-F5344CB8AC3E}">
        <p14:creationId xmlns:p14="http://schemas.microsoft.com/office/powerpoint/2010/main" val="2072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Antithrombotic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Aspirin</a:t>
            </a:r>
          </a:p>
          <a:p>
            <a:r>
              <a:rPr lang="en-IN" dirty="0" err="1" smtClean="0"/>
              <a:t>Indefinetely</a:t>
            </a:r>
            <a:endParaRPr lang="en-IN" dirty="0" smtClean="0"/>
          </a:p>
          <a:p>
            <a:r>
              <a:rPr lang="en-IN" dirty="0" smtClean="0"/>
              <a:t>75-100mg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dirty="0" smtClean="0"/>
              <a:t>CURRENT OASIS 7 trial</a:t>
            </a:r>
          </a:p>
          <a:p>
            <a:pPr marL="0" indent="0">
              <a:buNone/>
            </a:pPr>
            <a:r>
              <a:rPr lang="en-IN" dirty="0" smtClean="0"/>
              <a:t>Comparison to high dose</a:t>
            </a:r>
          </a:p>
          <a:p>
            <a:pPr marL="0" indent="0">
              <a:buNone/>
            </a:pPr>
            <a:r>
              <a:rPr lang="en-IN" dirty="0" smtClean="0"/>
              <a:t>Similar </a:t>
            </a:r>
            <a:r>
              <a:rPr lang="en-IN" dirty="0" err="1" smtClean="0"/>
              <a:t>antiischemic</a:t>
            </a:r>
            <a:r>
              <a:rPr lang="en-IN" dirty="0" smtClean="0"/>
              <a:t> effects and less adverse effects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14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DAPT</a:t>
            </a:r>
            <a:endParaRPr lang="en-IN" b="1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Primary PCI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Aspirin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+</a:t>
            </a:r>
          </a:p>
          <a:p>
            <a:pPr marL="0" indent="0">
              <a:buNone/>
            </a:pPr>
            <a:r>
              <a:rPr lang="en-IN" dirty="0" smtClean="0"/>
              <a:t>P2Y12 inhibitors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 err="1" smtClean="0"/>
              <a:t>clopidogrel</a:t>
            </a:r>
            <a:r>
              <a:rPr lang="en-IN" dirty="0" smtClean="0"/>
              <a:t>/</a:t>
            </a:r>
            <a:r>
              <a:rPr lang="en-IN" dirty="0" err="1" smtClean="0"/>
              <a:t>prasugrel</a:t>
            </a:r>
            <a:r>
              <a:rPr lang="en-IN" dirty="0" smtClean="0"/>
              <a:t>/</a:t>
            </a:r>
            <a:r>
              <a:rPr lang="en-IN" dirty="0" err="1" smtClean="0"/>
              <a:t>ticagrelor</a:t>
            </a:r>
            <a:r>
              <a:rPr lang="en-IN" dirty="0" smtClean="0"/>
              <a:t>)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/>
              <a:t>12 months</a:t>
            </a:r>
          </a:p>
        </p:txBody>
      </p:sp>
    </p:spTree>
    <p:extLst>
      <p:ext uri="{BB962C8B-B14F-4D97-AF65-F5344CB8AC3E}">
        <p14:creationId xmlns:p14="http://schemas.microsoft.com/office/powerpoint/2010/main" val="2621169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Fibrinolysis</a:t>
            </a:r>
          </a:p>
          <a:p>
            <a:pPr marL="0" indent="0">
              <a:buNone/>
            </a:pPr>
            <a:r>
              <a:rPr lang="en-IN" dirty="0" smtClean="0"/>
              <a:t>Aspirin—lifelong</a:t>
            </a:r>
          </a:p>
          <a:p>
            <a:pPr marL="0" indent="0">
              <a:buNone/>
            </a:pPr>
            <a:r>
              <a:rPr lang="en-IN" dirty="0" smtClean="0"/>
              <a:t>Clopidogrel-</a:t>
            </a:r>
            <a:r>
              <a:rPr lang="en-IN" b="1" dirty="0" smtClean="0"/>
              <a:t>1 month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Fibrinolysis with subsequent PCI</a:t>
            </a:r>
          </a:p>
          <a:p>
            <a:pPr marL="0" indent="0">
              <a:buNone/>
            </a:pPr>
            <a:r>
              <a:rPr lang="en-IN" dirty="0" smtClean="0"/>
              <a:t>DAPT -</a:t>
            </a:r>
            <a:r>
              <a:rPr lang="en-IN" b="1" dirty="0" smtClean="0"/>
              <a:t>12 months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High bleeding risk—</a:t>
            </a:r>
            <a:r>
              <a:rPr lang="en-IN" b="1" dirty="0" smtClean="0"/>
              <a:t>6 months</a:t>
            </a:r>
          </a:p>
        </p:txBody>
      </p:sp>
    </p:spTree>
    <p:extLst>
      <p:ext uri="{BB962C8B-B14F-4D97-AF65-F5344CB8AC3E}">
        <p14:creationId xmlns:p14="http://schemas.microsoft.com/office/powerpoint/2010/main" val="196461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9262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 smtClean="0"/>
              <a:t>STEMI(universal definition)</a:t>
            </a:r>
          </a:p>
          <a:p>
            <a:pPr marL="0" indent="0">
              <a:buNone/>
            </a:pPr>
            <a:endParaRPr lang="en-IN" sz="1800" dirty="0" smtClean="0"/>
          </a:p>
          <a:p>
            <a:pPr marL="0" indent="0">
              <a:buNone/>
            </a:pPr>
            <a:r>
              <a:rPr lang="en-IN" sz="1800" dirty="0" smtClean="0"/>
              <a:t>In the absence of LVH or LBBB</a:t>
            </a:r>
          </a:p>
          <a:p>
            <a:pPr marL="0" indent="0">
              <a:buNone/>
            </a:pPr>
            <a:endParaRPr lang="en-IN" sz="1800" dirty="0" smtClean="0"/>
          </a:p>
          <a:p>
            <a:r>
              <a:rPr lang="en-IN" sz="1800" dirty="0" smtClean="0"/>
              <a:t>J point greater than </a:t>
            </a:r>
            <a:r>
              <a:rPr lang="en-IN" sz="1800" b="1" dirty="0" smtClean="0"/>
              <a:t>0.1mv in 2 contiguous leads other than V2-V3</a:t>
            </a:r>
            <a:r>
              <a:rPr lang="en-IN" sz="1800" dirty="0" smtClean="0"/>
              <a:t>,where the following cut off apply.</a:t>
            </a:r>
          </a:p>
          <a:p>
            <a:endParaRPr lang="en-IN" sz="1800" dirty="0"/>
          </a:p>
          <a:p>
            <a:r>
              <a:rPr lang="en-IN" sz="1800" dirty="0" smtClean="0"/>
              <a:t>&gt;0.25-men &lt;40</a:t>
            </a:r>
          </a:p>
          <a:p>
            <a:r>
              <a:rPr lang="en-IN" sz="1800" dirty="0" smtClean="0"/>
              <a:t>&gt;0.20-men&gt;40</a:t>
            </a:r>
          </a:p>
          <a:p>
            <a:r>
              <a:rPr lang="en-IN" sz="1800" dirty="0" smtClean="0"/>
              <a:t>&gt;0.15-women</a:t>
            </a:r>
          </a:p>
          <a:p>
            <a:endParaRPr lang="en-IN" sz="1800" dirty="0"/>
          </a:p>
          <a:p>
            <a:pPr marL="0" indent="0">
              <a:buNone/>
            </a:pPr>
            <a:r>
              <a:rPr lang="en-IN" sz="1800" dirty="0" smtClean="0"/>
              <a:t>Obscured</a:t>
            </a:r>
          </a:p>
          <a:p>
            <a:r>
              <a:rPr lang="en-IN" sz="1800" dirty="0" smtClean="0"/>
              <a:t>LBBB</a:t>
            </a:r>
          </a:p>
          <a:p>
            <a:r>
              <a:rPr lang="en-IN" sz="1800" dirty="0" smtClean="0"/>
              <a:t>Paced rhythm</a:t>
            </a:r>
          </a:p>
          <a:p>
            <a:r>
              <a:rPr lang="en-IN" sz="1800" dirty="0" smtClean="0"/>
              <a:t>LV hypertrophy</a:t>
            </a:r>
          </a:p>
          <a:p>
            <a:r>
              <a:rPr lang="en-IN" sz="1800" dirty="0" err="1" smtClean="0"/>
              <a:t>Brugada</a:t>
            </a:r>
            <a:r>
              <a:rPr lang="en-IN" sz="1800" dirty="0" smtClean="0"/>
              <a:t> syndrome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9397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Extension of DAPT beyond 1 </a:t>
            </a:r>
            <a:r>
              <a:rPr lang="en-IN" dirty="0" err="1" smtClean="0"/>
              <a:t>yr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/>
              <a:t>DAPT study</a:t>
            </a:r>
          </a:p>
          <a:p>
            <a:pPr marL="0" indent="0">
              <a:buNone/>
            </a:pPr>
            <a:r>
              <a:rPr lang="en-IN" dirty="0" smtClean="0"/>
              <a:t>NEJM Nov 2014—extending beyond 1 </a:t>
            </a:r>
            <a:r>
              <a:rPr lang="en-IN" dirty="0" err="1" smtClean="0"/>
              <a:t>yr</a:t>
            </a:r>
            <a:r>
              <a:rPr lang="en-IN" dirty="0" smtClean="0"/>
              <a:t> after DES</a:t>
            </a:r>
          </a:p>
          <a:p>
            <a:pPr marL="0" indent="0">
              <a:buNone/>
            </a:pPr>
            <a:r>
              <a:rPr lang="en-IN" dirty="0"/>
              <a:t>(</a:t>
            </a:r>
            <a:r>
              <a:rPr lang="en-IN" dirty="0" smtClean="0"/>
              <a:t>multicentre randomized placebo controlled trial)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PEGASUS TIMI 54 study</a:t>
            </a:r>
          </a:p>
          <a:p>
            <a:pPr marL="0" indent="0">
              <a:buNone/>
            </a:pPr>
            <a:r>
              <a:rPr lang="en-IN" dirty="0" smtClean="0"/>
              <a:t>NEJM May 2015</a:t>
            </a:r>
          </a:p>
          <a:p>
            <a:pPr marL="0" indent="0">
              <a:buNone/>
            </a:pPr>
            <a:r>
              <a:rPr lang="en-IN" dirty="0" smtClean="0"/>
              <a:t>(compared </a:t>
            </a:r>
            <a:r>
              <a:rPr lang="en-IN" dirty="0" err="1" smtClean="0"/>
              <a:t>ticagrelor</a:t>
            </a:r>
            <a:r>
              <a:rPr lang="en-IN" dirty="0" smtClean="0"/>
              <a:t> 60 BD/90 BD </a:t>
            </a:r>
            <a:r>
              <a:rPr lang="en-IN" dirty="0" err="1" smtClean="0"/>
              <a:t>vs</a:t>
            </a:r>
            <a:r>
              <a:rPr lang="en-IN" dirty="0" smtClean="0"/>
              <a:t> placebo)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Both study showed decreased MACE </a:t>
            </a:r>
          </a:p>
          <a:p>
            <a:pPr marL="0" indent="0">
              <a:buNone/>
            </a:pPr>
            <a:r>
              <a:rPr lang="en-IN" dirty="0" smtClean="0"/>
              <a:t>But with increased risk of bleeding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6592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ATLAS ACS2 TIMI 51 TRIAL</a:t>
            </a:r>
          </a:p>
          <a:p>
            <a:pPr marL="0" indent="0">
              <a:buNone/>
            </a:pPr>
            <a:r>
              <a:rPr lang="en-IN" dirty="0" smtClean="0"/>
              <a:t>( NEJM JAN 2012)</a:t>
            </a:r>
            <a:endParaRPr lang="en-IN" b="1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Low dose </a:t>
            </a:r>
            <a:r>
              <a:rPr lang="en-IN" b="1" dirty="0" err="1" smtClean="0"/>
              <a:t>rivaroxaban</a:t>
            </a:r>
            <a:r>
              <a:rPr lang="en-IN" dirty="0" smtClean="0"/>
              <a:t> 2.5mg 1—0—1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+</a:t>
            </a:r>
          </a:p>
          <a:p>
            <a:pPr marL="0" indent="0">
              <a:buNone/>
            </a:pPr>
            <a:r>
              <a:rPr lang="en-IN" b="1" dirty="0" smtClean="0"/>
              <a:t>DAPT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13 months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Decrease short and long term mortality</a:t>
            </a:r>
          </a:p>
          <a:p>
            <a:pPr marL="0" indent="0">
              <a:buNone/>
            </a:pPr>
            <a:r>
              <a:rPr lang="en-IN" dirty="0" smtClean="0"/>
              <a:t>Decreased MACE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66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IN" dirty="0" smtClean="0"/>
              <a:t>Anti thrombotic therapy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162550" cy="5562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862194"/>
            <a:ext cx="3981450" cy="19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7800"/>
            <a:ext cx="7886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Betablockers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Early beta blocker </a:t>
            </a:r>
            <a:r>
              <a:rPr lang="en-IN" dirty="0" err="1" smtClean="0"/>
              <a:t>therpy</a:t>
            </a:r>
            <a:endParaRPr lang="en-IN" dirty="0" smtClean="0"/>
          </a:p>
          <a:p>
            <a:r>
              <a:rPr lang="en-IN" dirty="0" smtClean="0"/>
              <a:t>Decreases malignant ventricular arrhythmias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/>
              <a:t>   METOCARD CNIC trial</a:t>
            </a:r>
          </a:p>
          <a:p>
            <a:pPr marL="0" indent="0">
              <a:buNone/>
            </a:pPr>
            <a:r>
              <a:rPr lang="en-IN" dirty="0" smtClean="0"/>
              <a:t>RCT</a:t>
            </a:r>
          </a:p>
          <a:p>
            <a:pPr marL="0" indent="0">
              <a:buNone/>
            </a:pPr>
            <a:r>
              <a:rPr lang="en-IN" dirty="0" smtClean="0"/>
              <a:t>N-270</a:t>
            </a:r>
          </a:p>
          <a:p>
            <a:pPr marL="0" indent="0">
              <a:buNone/>
            </a:pPr>
            <a:r>
              <a:rPr lang="en-IN" dirty="0" smtClean="0"/>
              <a:t>Early IV </a:t>
            </a:r>
            <a:r>
              <a:rPr lang="en-IN" dirty="0" err="1" smtClean="0"/>
              <a:t>metoprolol</a:t>
            </a:r>
            <a:endParaRPr lang="en-IN" dirty="0" smtClean="0"/>
          </a:p>
          <a:p>
            <a:pPr marL="0" indent="0">
              <a:buNone/>
            </a:pPr>
            <a:r>
              <a:rPr lang="en-IN" dirty="0" err="1" smtClean="0"/>
              <a:t>Killip</a:t>
            </a:r>
            <a:r>
              <a:rPr lang="en-IN" dirty="0" smtClean="0"/>
              <a:t> 2 or less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Decreased </a:t>
            </a:r>
            <a:r>
              <a:rPr lang="en-IN" dirty="0" err="1" smtClean="0"/>
              <a:t>infact</a:t>
            </a:r>
            <a:r>
              <a:rPr lang="en-IN" dirty="0" smtClean="0"/>
              <a:t> size by CMR 5—7 days</a:t>
            </a:r>
          </a:p>
          <a:p>
            <a:pPr marL="0" indent="0">
              <a:buNone/>
            </a:pPr>
            <a:r>
              <a:rPr lang="en-IN" dirty="0" smtClean="0"/>
              <a:t>Higher LVEF –6 months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22081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     EARLY BAMI trial</a:t>
            </a:r>
          </a:p>
          <a:p>
            <a:pPr marL="0" indent="0">
              <a:buNone/>
            </a:pPr>
            <a:r>
              <a:rPr lang="en-IN" dirty="0" smtClean="0"/>
              <a:t>RCT</a:t>
            </a:r>
          </a:p>
          <a:p>
            <a:pPr marL="0" indent="0">
              <a:buNone/>
            </a:pPr>
            <a:r>
              <a:rPr lang="en-IN" dirty="0"/>
              <a:t>n</a:t>
            </a:r>
            <a:r>
              <a:rPr lang="en-IN" dirty="0" smtClean="0"/>
              <a:t>-683</a:t>
            </a:r>
          </a:p>
          <a:p>
            <a:pPr marL="0" indent="0">
              <a:buNone/>
            </a:pPr>
            <a:r>
              <a:rPr lang="en-IN" dirty="0" smtClean="0"/>
              <a:t>30 days follow up</a:t>
            </a:r>
          </a:p>
          <a:p>
            <a:pPr marL="0" indent="0">
              <a:buNone/>
            </a:pPr>
            <a:r>
              <a:rPr lang="en-IN" dirty="0" smtClean="0"/>
              <a:t>No reduction of infarct size</a:t>
            </a:r>
          </a:p>
          <a:p>
            <a:pPr marL="0" indent="0">
              <a:buNone/>
            </a:pPr>
            <a:r>
              <a:rPr lang="en-IN" dirty="0" smtClean="0"/>
              <a:t>Decreases malignant </a:t>
            </a:r>
            <a:r>
              <a:rPr lang="en-IN" dirty="0" err="1" smtClean="0"/>
              <a:t>arrythmia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484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Long term therapy</a:t>
            </a:r>
          </a:p>
          <a:p>
            <a:pPr marL="0" indent="0">
              <a:buNone/>
            </a:pPr>
            <a:r>
              <a:rPr lang="en-IN" dirty="0" smtClean="0"/>
              <a:t>Decreases mortality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Administered in </a:t>
            </a:r>
            <a:r>
              <a:rPr lang="en-IN" dirty="0" err="1" smtClean="0"/>
              <a:t>pts</a:t>
            </a:r>
            <a:r>
              <a:rPr lang="en-IN" dirty="0" smtClean="0"/>
              <a:t> without</a:t>
            </a:r>
          </a:p>
          <a:p>
            <a:r>
              <a:rPr lang="en-IN" dirty="0" smtClean="0"/>
              <a:t>Acute HF</a:t>
            </a:r>
          </a:p>
          <a:p>
            <a:r>
              <a:rPr lang="en-IN" dirty="0" smtClean="0"/>
              <a:t>Hemodynamic instability</a:t>
            </a:r>
          </a:p>
          <a:p>
            <a:r>
              <a:rPr lang="en-IN" dirty="0" smtClean="0"/>
              <a:t>Advanced HB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23209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LIPID LOWERING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Following MI</a:t>
            </a:r>
          </a:p>
          <a:p>
            <a:pPr marL="0" indent="0">
              <a:buNone/>
            </a:pPr>
            <a:r>
              <a:rPr lang="en-IN" dirty="0" smtClean="0"/>
              <a:t>Decreases TC/LDL/HDL</a:t>
            </a:r>
          </a:p>
          <a:p>
            <a:pPr marL="0" indent="0">
              <a:buNone/>
            </a:pPr>
            <a:r>
              <a:rPr lang="en-IN" dirty="0" smtClean="0"/>
              <a:t>Increased TG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Intensive statins</a:t>
            </a:r>
          </a:p>
          <a:p>
            <a:pPr marL="0" indent="0">
              <a:buNone/>
            </a:pPr>
            <a:r>
              <a:rPr lang="en-IN" dirty="0" smtClean="0"/>
              <a:t>Decreases non fatal MI/Stroke</a:t>
            </a:r>
          </a:p>
          <a:p>
            <a:pPr marL="0" indent="0">
              <a:buNone/>
            </a:pPr>
            <a:r>
              <a:rPr lang="en-IN" dirty="0" smtClean="0"/>
              <a:t>LDL  &lt; 70mg%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77062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PCSK 9 inhibitors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/>
              <a:t>FOURIER trial</a:t>
            </a:r>
          </a:p>
          <a:p>
            <a:pPr marL="0" indent="0">
              <a:buNone/>
            </a:pPr>
            <a:r>
              <a:rPr lang="en-IN" dirty="0" smtClean="0"/>
              <a:t>NEJM May 2017</a:t>
            </a:r>
          </a:p>
          <a:p>
            <a:pPr marL="0" indent="0">
              <a:buNone/>
            </a:pPr>
            <a:r>
              <a:rPr lang="en-IN" dirty="0" smtClean="0"/>
              <a:t>RCT</a:t>
            </a:r>
          </a:p>
          <a:p>
            <a:pPr marL="0" indent="0">
              <a:buNone/>
            </a:pPr>
            <a:r>
              <a:rPr lang="en-IN" dirty="0" smtClean="0"/>
              <a:t>N-27564</a:t>
            </a:r>
          </a:p>
          <a:p>
            <a:pPr marL="0" indent="0">
              <a:buNone/>
            </a:pPr>
            <a:r>
              <a:rPr lang="en-IN" dirty="0" smtClean="0"/>
              <a:t>Mod—high intensity statins +/-</a:t>
            </a:r>
            <a:r>
              <a:rPr lang="en-IN" dirty="0" err="1" smtClean="0"/>
              <a:t>evolocumab</a:t>
            </a:r>
            <a:r>
              <a:rPr lang="en-IN" dirty="0" smtClean="0"/>
              <a:t> s/c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Decreases CV death</a:t>
            </a:r>
          </a:p>
          <a:p>
            <a:pPr marL="0" indent="0">
              <a:buNone/>
            </a:pPr>
            <a:r>
              <a:rPr lang="en-IN" dirty="0" smtClean="0"/>
              <a:t>MACE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56955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NITRATES</a:t>
            </a:r>
          </a:p>
          <a:p>
            <a:pPr marL="0" indent="0">
              <a:buNone/>
            </a:pPr>
            <a:r>
              <a:rPr lang="en-IN" dirty="0" smtClean="0"/>
              <a:t>only to control residual angina symptoms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Early phase– HTN / heart failure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CALCIUM CHANNEL antagonists</a:t>
            </a:r>
          </a:p>
          <a:p>
            <a:pPr marL="0" indent="0">
              <a:buNone/>
            </a:pPr>
            <a:r>
              <a:rPr lang="en-IN" dirty="0" smtClean="0"/>
              <a:t>C/I to beta blockers</a:t>
            </a:r>
          </a:p>
          <a:p>
            <a:pPr marL="0" indent="0">
              <a:buNone/>
            </a:pPr>
            <a:r>
              <a:rPr lang="en-IN" dirty="0" smtClean="0"/>
              <a:t>Verapamil/</a:t>
            </a:r>
            <a:r>
              <a:rPr lang="en-IN" dirty="0" err="1" smtClean="0"/>
              <a:t>diltiazem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79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Guidelines summarize and evaluate available evidence with the aim </a:t>
            </a:r>
            <a:r>
              <a:rPr lang="en-IN" dirty="0" smtClean="0"/>
              <a:t>of assisting </a:t>
            </a:r>
            <a:r>
              <a:rPr lang="en-IN" dirty="0"/>
              <a:t>health professionals in selecting the best management </a:t>
            </a:r>
            <a:r>
              <a:rPr lang="en-IN" dirty="0" smtClean="0"/>
              <a:t>strategies for </a:t>
            </a:r>
            <a:r>
              <a:rPr lang="en-IN" dirty="0"/>
              <a:t>an </a:t>
            </a:r>
            <a:r>
              <a:rPr lang="en-IN" dirty="0" smtClean="0"/>
              <a:t>individual.</a:t>
            </a:r>
          </a:p>
          <a:p>
            <a:pPr marL="0" indent="0">
              <a:buNone/>
            </a:pP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However, the final decisions </a:t>
            </a:r>
            <a:r>
              <a:rPr lang="en-IN" dirty="0" smtClean="0"/>
              <a:t>concerning an </a:t>
            </a:r>
            <a:r>
              <a:rPr lang="en-IN" dirty="0"/>
              <a:t>individual patient must be made by the responsible </a:t>
            </a:r>
            <a:r>
              <a:rPr lang="en-IN" dirty="0" smtClean="0"/>
              <a:t>health professional </a:t>
            </a:r>
            <a:r>
              <a:rPr lang="en-IN" dirty="0"/>
              <a:t>in consultation with the patient and caregiver </a:t>
            </a:r>
            <a:r>
              <a:rPr lang="en-IN" dirty="0" smtClean="0"/>
              <a:t>as appropriate</a:t>
            </a:r>
            <a:r>
              <a:rPr lang="en-IN" dirty="0"/>
              <a:t>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15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4662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ACEI/ARBs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Mortality benefit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AWMI</a:t>
            </a:r>
          </a:p>
          <a:p>
            <a:r>
              <a:rPr lang="en-IN" dirty="0" smtClean="0"/>
              <a:t>HTN</a:t>
            </a:r>
          </a:p>
          <a:p>
            <a:r>
              <a:rPr lang="en-IN" dirty="0" smtClean="0"/>
              <a:t>DM</a:t>
            </a:r>
          </a:p>
          <a:p>
            <a:r>
              <a:rPr lang="en-IN" dirty="0" smtClean="0"/>
              <a:t>LVEF &lt; 40%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VALIANT trial</a:t>
            </a:r>
            <a:r>
              <a:rPr lang="en-IN" dirty="0" smtClean="0"/>
              <a:t>—</a:t>
            </a:r>
          </a:p>
          <a:p>
            <a:pPr marL="0" indent="0">
              <a:buNone/>
            </a:pPr>
            <a:r>
              <a:rPr lang="en-IN" dirty="0" smtClean="0"/>
              <a:t>Valsartan </a:t>
            </a:r>
            <a:r>
              <a:rPr lang="en-IN" dirty="0" err="1" smtClean="0"/>
              <a:t>vs</a:t>
            </a:r>
            <a:r>
              <a:rPr lang="en-IN" dirty="0" smtClean="0"/>
              <a:t> captopril</a:t>
            </a:r>
          </a:p>
          <a:p>
            <a:pPr marL="0" indent="0">
              <a:buNone/>
            </a:pPr>
            <a:r>
              <a:rPr lang="en-IN" dirty="0" smtClean="0"/>
              <a:t>Non inferior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11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Aldosterone receptor antagonists</a:t>
            </a:r>
          </a:p>
          <a:p>
            <a:pPr marL="0" indent="0">
              <a:buNone/>
            </a:pPr>
            <a:r>
              <a:rPr lang="en-IN" dirty="0" smtClean="0"/>
              <a:t>LVEF &lt; 40%</a:t>
            </a:r>
          </a:p>
          <a:p>
            <a:pPr marL="0" indent="0">
              <a:buNone/>
            </a:pPr>
            <a:r>
              <a:rPr lang="en-IN" dirty="0" err="1" smtClean="0"/>
              <a:t>Killip</a:t>
            </a:r>
            <a:r>
              <a:rPr lang="en-IN" dirty="0" smtClean="0"/>
              <a:t> 2 and above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EPHESUS trial</a:t>
            </a:r>
          </a:p>
          <a:p>
            <a:r>
              <a:rPr lang="en-IN" dirty="0" smtClean="0"/>
              <a:t>RCT</a:t>
            </a:r>
          </a:p>
          <a:p>
            <a:r>
              <a:rPr lang="en-IN" dirty="0" smtClean="0"/>
              <a:t>6642 patients</a:t>
            </a:r>
          </a:p>
          <a:p>
            <a:r>
              <a:rPr lang="en-IN" dirty="0" smtClean="0"/>
              <a:t>16months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15% decreased mortality</a:t>
            </a:r>
          </a:p>
          <a:p>
            <a:pPr marL="0" indent="0">
              <a:buNone/>
            </a:pPr>
            <a:r>
              <a:rPr lang="en-IN" dirty="0" smtClean="0"/>
              <a:t>13% decreased MACE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64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981950" cy="6492874"/>
          </a:xfrm>
        </p:spPr>
      </p:pic>
    </p:spTree>
    <p:extLst>
      <p:ext uri="{BB962C8B-B14F-4D97-AF65-F5344CB8AC3E}">
        <p14:creationId xmlns:p14="http://schemas.microsoft.com/office/powerpoint/2010/main" val="23909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13800" dirty="0" smtClean="0"/>
              <a:t>  Thank u.</a:t>
            </a:r>
            <a:endParaRPr lang="en-IN" sz="13800" dirty="0"/>
          </a:p>
        </p:txBody>
      </p:sp>
    </p:spTree>
    <p:extLst>
      <p:ext uri="{BB962C8B-B14F-4D97-AF65-F5344CB8AC3E}">
        <p14:creationId xmlns:p14="http://schemas.microsoft.com/office/powerpoint/2010/main" val="194679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41363"/>
            <a:ext cx="7886700" cy="5811837"/>
          </a:xfrm>
        </p:spPr>
      </p:pic>
    </p:spTree>
    <p:extLst>
      <p:ext uri="{BB962C8B-B14F-4D97-AF65-F5344CB8AC3E}">
        <p14:creationId xmlns:p14="http://schemas.microsoft.com/office/powerpoint/2010/main" val="13477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7886700" cy="1325563"/>
          </a:xfrm>
        </p:spPr>
        <p:txBody>
          <a:bodyPr/>
          <a:lstStyle/>
          <a:p>
            <a:r>
              <a:rPr lang="en-IN" dirty="0" err="1" smtClean="0"/>
              <a:t>Whats</a:t>
            </a:r>
            <a:r>
              <a:rPr lang="en-IN" dirty="0" smtClean="0"/>
              <a:t> new??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5029200" cy="5485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86800"/>
            <a:ext cx="3962400" cy="39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1336</Words>
  <Application>Microsoft Office PowerPoint</Application>
  <PresentationFormat>On-screen Show (4:3)</PresentationFormat>
  <Paragraphs>493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Office Theme</vt:lpstr>
      <vt:lpstr> Management of STEMI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Whats new??</vt:lpstr>
      <vt:lpstr>INITIAL DIAGNOSIS</vt:lpstr>
      <vt:lpstr>RELIEF OF PAIN, BREATHLESSNESS AND ANXIETY</vt:lpstr>
      <vt:lpstr>PowerPoint Presentation</vt:lpstr>
      <vt:lpstr>Cardiac arrest  and unresponsive pts..</vt:lpstr>
      <vt:lpstr>PowerPoint Presentation</vt:lpstr>
      <vt:lpstr>PowerPoint Presentation</vt:lpstr>
      <vt:lpstr>Prehospital care</vt:lpstr>
      <vt:lpstr>PREHOSPITAL CARE</vt:lpstr>
      <vt:lpstr>NON PCI capable hospital</vt:lpstr>
      <vt:lpstr>PowerPoint Presentation</vt:lpstr>
      <vt:lpstr>PowerPoint Presentation</vt:lpstr>
      <vt:lpstr>PowerPoint Presentation</vt:lpstr>
      <vt:lpstr>PRIMARY PCI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PERIPROCEDURAL PHARMACOTHERAPY</vt:lpstr>
      <vt:lpstr>PowerPoint Presentation</vt:lpstr>
      <vt:lpstr>PowerPoint Presentation</vt:lpstr>
      <vt:lpstr>PowerPoint Presentation</vt:lpstr>
      <vt:lpstr>PERIPROCEDURAL PHARMACOTHERAPY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FIBRINOLYSIS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CABG</vt:lpstr>
      <vt:lpstr>AMBULATION</vt:lpstr>
      <vt:lpstr>PowerPoint Presentation</vt:lpstr>
      <vt:lpstr>Special issues</vt:lpstr>
      <vt:lpstr>PowerPoint Presentation</vt:lpstr>
      <vt:lpstr>PowerPoint Presentation</vt:lpstr>
      <vt:lpstr>DIABETES</vt:lpstr>
      <vt:lpstr>Long term therapies</vt:lpstr>
      <vt:lpstr>PowerPoint Presentation</vt:lpstr>
      <vt:lpstr>PowerPoint Presentation</vt:lpstr>
      <vt:lpstr>PowerPoint Presentation</vt:lpstr>
      <vt:lpstr>PowerPoint Presentation</vt:lpstr>
      <vt:lpstr>Antithrombotic therapy</vt:lpstr>
      <vt:lpstr>PowerPoint Presentation</vt:lpstr>
      <vt:lpstr>PowerPoint Presentation</vt:lpstr>
      <vt:lpstr>PowerPoint Presentation</vt:lpstr>
      <vt:lpstr>PowerPoint Presentation</vt:lpstr>
      <vt:lpstr>Anti thrombotic therapy</vt:lpstr>
      <vt:lpstr>PowerPoint Presentation</vt:lpstr>
      <vt:lpstr>Betablockers</vt:lpstr>
      <vt:lpstr>PowerPoint Presentation</vt:lpstr>
      <vt:lpstr>PowerPoint Presentation</vt:lpstr>
      <vt:lpstr>LIPID LOWERING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Navya Jyothi</dc:creator>
  <cp:lastModifiedBy>DELL</cp:lastModifiedBy>
  <cp:revision>162</cp:revision>
  <dcterms:created xsi:type="dcterms:W3CDTF">2006-08-16T00:00:00Z</dcterms:created>
  <dcterms:modified xsi:type="dcterms:W3CDTF">2019-05-15T14:56:25Z</dcterms:modified>
</cp:coreProperties>
</file>